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58" r:id="rId5"/>
    <p:sldId id="269" r:id="rId6"/>
    <p:sldId id="286" r:id="rId7"/>
    <p:sldId id="260" r:id="rId8"/>
    <p:sldId id="279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82" r:id="rId17"/>
    <p:sldId id="283" r:id="rId18"/>
    <p:sldId id="284" r:id="rId19"/>
    <p:sldId id="280" r:id="rId20"/>
    <p:sldId id="285" r:id="rId21"/>
    <p:sldId id="264" r:id="rId22"/>
    <p:sldId id="287" r:id="rId23"/>
  </p:sldIdLst>
  <p:sldSz cx="18288000" cy="10287000"/>
  <p:notesSz cx="6858000" cy="9144000"/>
  <p:embeddedFontLst>
    <p:embeddedFont>
      <p:font typeface="Book Antiqua" panose="02040602050305030304" pitchFamily="18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" panose="02040604050505020304" pitchFamily="18" charset="0"/>
      <p:regular r:id="rId33"/>
    </p:embeddedFont>
    <p:embeddedFont>
      <p:font typeface="DM Sans Italics" panose="020B0604020202020204" charset="0"/>
      <p:regular r:id="rId34"/>
      <p:italic r:id="rId35"/>
    </p:embeddedFont>
    <p:embeddedFont>
      <p:font typeface="Now Bold" panose="020B060402020202020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22" autoAdjust="0"/>
  </p:normalViewPr>
  <p:slideViewPr>
    <p:cSldViewPr>
      <p:cViewPr varScale="1">
        <p:scale>
          <a:sx n="46" d="100"/>
          <a:sy n="46" d="100"/>
        </p:scale>
        <p:origin x="74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D215-B2E1-40EE-A800-7DCAC2EF8E2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429D-6646-472E-B744-023A3DF0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4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429D-6646-472E-B744-023A3DF06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8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4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svg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4.sv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.png"/><Relationship Id="rId7" Type="http://schemas.openxmlformats.org/officeDocument/2006/relationships/image" Target="../media/image8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.png"/><Relationship Id="rId7" Type="http://schemas.openxmlformats.org/officeDocument/2006/relationships/image" Target="../media/image8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0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"/>
            <a:ext cx="18288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  <a:ln>
            <a:solidFill>
              <a:schemeClr val="tx1"/>
            </a:solidFill>
          </a:ln>
          <a:effectLst>
            <a:reflection blurRad="6350" stA="50000" endA="295" endPos="92000" dist="101600" dir="5400000" sy="-100000" algn="bl" rotWithShape="0"/>
          </a:effectLst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58424" y="-14520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96379" y="3403134"/>
            <a:ext cx="8120701" cy="3945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5"/>
              </a:lnSpc>
            </a:pPr>
            <a:r>
              <a:rPr lang="en-US" sz="6600" dirty="0">
                <a:solidFill>
                  <a:srgbClr val="048AFF"/>
                </a:solidFill>
                <a:latin typeface="Now Bold"/>
              </a:rPr>
              <a:t>My Policy Hub </a:t>
            </a:r>
          </a:p>
          <a:p>
            <a:pPr algn="ctr">
              <a:lnSpc>
                <a:spcPts val="10645"/>
              </a:lnSpc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AN ONLINE INSURANCE MANAGEMENT 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521049" y="3131244"/>
            <a:ext cx="4216521" cy="4024509"/>
            <a:chOff x="-366471" y="-11891"/>
            <a:chExt cx="15572971" cy="14863810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589381" y="1347526"/>
            <a:ext cx="7827699" cy="45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Team: 01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98976" y="983065"/>
            <a:ext cx="1173233" cy="1164700"/>
          </a:xfrm>
          <a:custGeom>
            <a:avLst/>
            <a:gdLst/>
            <a:ahLst/>
            <a:cxnLst/>
            <a:rect l="l" t="t" r="r" b="b"/>
            <a:pathLst>
              <a:path w="1173233" h="1164700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2C163-6263-4325-AD7C-CAE9A77527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96" y="3185585"/>
            <a:ext cx="3915825" cy="3915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9820" y="-5547746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7017" y="339647"/>
            <a:ext cx="10885714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Login / Registration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5943600" y="6413434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19424-33EF-4186-A6BA-D945F50D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80" y="1642470"/>
            <a:ext cx="8601594" cy="4023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3AF909-7CC5-4BBE-A19B-2275C3D50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262" y="5968940"/>
            <a:ext cx="8401701" cy="406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2947-4236-451A-9D28-7E2A6B196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0" y="5968940"/>
            <a:ext cx="8601594" cy="406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EA0E2-E4A7-45D2-8C67-808E277BC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262" y="1601281"/>
            <a:ext cx="8401701" cy="4023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84C206-0BDB-42DB-8833-2D5AE539A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0" y="5982821"/>
            <a:ext cx="8601594" cy="4064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5448E-E584-494A-A5C8-637F0D37D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262" y="1615255"/>
            <a:ext cx="8401701" cy="40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1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87329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43300" y="449634"/>
            <a:ext cx="11201400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Home, Services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3567097">
            <a:off x="-1385064" y="-325762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473F0-1797-43DF-873C-9E98A86DE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394" y="1889603"/>
            <a:ext cx="8791314" cy="3873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27DEA-F3B7-4122-9C38-1D655AAFE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2394" y="5943639"/>
            <a:ext cx="8791313" cy="396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7F8D8-5795-4D66-B7B3-221CC0036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58" y="1889603"/>
            <a:ext cx="8791314" cy="3873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2B181D-4F22-417A-A43F-6390097F9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559" y="5943639"/>
            <a:ext cx="8791312" cy="39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86000" y="409345"/>
            <a:ext cx="1292667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Appointment Scheduling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B54EB-7B5E-4C7E-AEFE-F2EF1C13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5" y="1768952"/>
            <a:ext cx="8515218" cy="382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09EC9-2832-4203-9A64-008D2BC40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589" y="1768951"/>
            <a:ext cx="8630557" cy="3821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ACC72F-E451-4517-857B-C22889A72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95" y="5829300"/>
            <a:ext cx="8515218" cy="3751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AA604-B93F-4337-9DD6-4EE600EA2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588" y="5829300"/>
            <a:ext cx="8630557" cy="375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1497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9820" y="-66675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6835" y="647700"/>
            <a:ext cx="8991599" cy="186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4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 Agent Availability</a:t>
            </a:r>
            <a:endParaRPr lang="en-US" sz="5343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5943600" y="67437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DCBE5-0912-4705-8BB0-3A21B488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" y="3431107"/>
            <a:ext cx="9000444" cy="4271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318D2-512B-462E-8024-F46B38094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784" y="3431106"/>
            <a:ext cx="8991599" cy="42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3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918515" y="586387"/>
            <a:ext cx="10071371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 Contact Us, Help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72FD0-7711-4FFF-B2DE-92F7CEB5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197" y="6150604"/>
            <a:ext cx="6516009" cy="3781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0F2A2-55E2-48F3-96BC-BB0D4B2AC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29" y="2245419"/>
            <a:ext cx="8415472" cy="3781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68D086-0BD2-4D04-B3B4-4A38750BE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291" y="2274208"/>
            <a:ext cx="8438603" cy="37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1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AB64CB-7955-465A-8362-FC76B3134C3C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FF062C-58DC-4862-BF63-A98DFF6ED474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19F92CD2-894C-47E5-A1B3-F14978B51449}"/>
              </a:ext>
            </a:extLst>
          </p:cNvPr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8AD32E0-D363-4910-93E0-96D57D0F2B0C}"/>
              </a:ext>
            </a:extLst>
          </p:cNvPr>
          <p:cNvSpPr txBox="1"/>
          <p:nvPr/>
        </p:nvSpPr>
        <p:spPr>
          <a:xfrm>
            <a:off x="4141743" y="451040"/>
            <a:ext cx="10004514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Agent Login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B2074A47-5C42-47CA-9FDC-A6D4404451BF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18285C85-11B9-4510-B66E-7C16548730B0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C3D7A8-E85D-4EDB-BA19-DBA9EF59A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43" y="6348146"/>
            <a:ext cx="6887536" cy="364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78B57F-83DC-4FA7-A916-BC32387F3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241" y="6348146"/>
            <a:ext cx="6087325" cy="3572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D36CA4-2587-46F8-A181-4016330F9A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0400" y="2014354"/>
            <a:ext cx="6251006" cy="384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489BC-A47D-4809-AFF7-F093B8E15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764" y="1871529"/>
            <a:ext cx="9483295" cy="42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367801-CC04-4D3B-A751-8EFCFBC08DE6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29DD3C-4921-45DC-A11D-D4957557D3F5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2BEE9D4-93BC-4E43-A727-6C02D7955BDF}"/>
              </a:ext>
            </a:extLst>
          </p:cNvPr>
          <p:cNvSpPr/>
          <p:nvPr/>
        </p:nvSpPr>
        <p:spPr>
          <a:xfrm>
            <a:off x="16969982" y="8828662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960DFFF-6597-4EA5-88D6-356268EC489A}"/>
              </a:ext>
            </a:extLst>
          </p:cNvPr>
          <p:cNvSpPr txBox="1"/>
          <p:nvPr/>
        </p:nvSpPr>
        <p:spPr>
          <a:xfrm>
            <a:off x="1177928" y="505416"/>
            <a:ext cx="15130295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Home, Schedule Availability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DA1974F-4ECD-43FF-9D89-57A552E1C60C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00215DA-6AC2-4DA0-8C4F-64BA65814918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595004-85A7-4E57-A42D-F86C7A8F9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50" y="1940656"/>
            <a:ext cx="8176426" cy="3591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BC7074-48C3-4B16-8F14-9072ECA3C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06" y="1923018"/>
            <a:ext cx="8176426" cy="36060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82AB7-C0CB-4187-AB75-31B4EEFD7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651" y="5673866"/>
            <a:ext cx="8176426" cy="36977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E05412-9644-4BFF-A2D6-E9DA9AD54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9192" y="5673866"/>
            <a:ext cx="8176426" cy="36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1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9550CA-74F8-4DAC-8B0A-FC00393FDC57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639A88-0E8A-4EEF-92FF-D1F952839259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0CDA9E26-B5C7-4266-8EB7-BE710A071DE8}"/>
              </a:ext>
            </a:extLst>
          </p:cNvPr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5577FE3-CF47-4BD5-A156-A89AE5B531D0}"/>
              </a:ext>
            </a:extLst>
          </p:cNvPr>
          <p:cNvSpPr txBox="1"/>
          <p:nvPr/>
        </p:nvSpPr>
        <p:spPr>
          <a:xfrm>
            <a:off x="2510317" y="780603"/>
            <a:ext cx="12611439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 End : View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Appointments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DC21337-1337-423C-906E-8F8CDAAD9289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85B9F13A-5759-49D1-B77E-689E71B7D4DE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1AFA3F-EC1C-41B0-8B8E-AB4622921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25" y="2961460"/>
            <a:ext cx="8176426" cy="3674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0C832-A6F7-4E02-8D4E-9BC86BB52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078" y="2961460"/>
            <a:ext cx="8187805" cy="3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79F724-5B70-4F51-954D-2209A6CE4FE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16F56DC-6534-4550-AE10-24B7DB2A500A}"/>
              </a:ext>
            </a:extLst>
          </p:cNvPr>
          <p:cNvSpPr/>
          <p:nvPr/>
        </p:nvSpPr>
        <p:spPr>
          <a:xfrm rot="3567097">
            <a:off x="15164864" y="-3531465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E89B8E9A-8A8C-4B31-B545-FDB1AAF29DF8}"/>
              </a:ext>
            </a:extLst>
          </p:cNvPr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9AC099D9-51DA-4F04-81F1-8BF36E9207E9}"/>
              </a:ext>
            </a:extLst>
          </p:cNvPr>
          <p:cNvSpPr txBox="1"/>
          <p:nvPr/>
        </p:nvSpPr>
        <p:spPr>
          <a:xfrm>
            <a:off x="4335644" y="236710"/>
            <a:ext cx="9474742" cy="95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Admin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Home, Features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953B188C-D1DE-48D8-9859-9E8646E2ED10}"/>
              </a:ext>
            </a:extLst>
          </p:cNvPr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C58A7BFF-91BE-422C-94F0-92C352B5FC6D}"/>
              </a:ext>
            </a:extLst>
          </p:cNvPr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3BF42-4518-47C8-A522-29544C003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15" y="1637445"/>
            <a:ext cx="8534400" cy="3810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10913C-B389-43EC-82EF-A1634BCE9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15" y="5571559"/>
            <a:ext cx="8534401" cy="38141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738B8E-A436-423D-96E2-EFFF32B7C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216" y="5549887"/>
            <a:ext cx="8742807" cy="3859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A272-8D04-4864-836C-F291D0536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4988" y="1637445"/>
            <a:ext cx="8721036" cy="38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CD7EF4-F674-49AB-A91A-D2927434F0C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AD6FD3-AB8E-4857-BBFF-DFBB1A5BD817}"/>
              </a:ext>
            </a:extLst>
          </p:cNvPr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73C726F-5795-4433-BB79-64F9C6F8E6DE}"/>
              </a:ext>
            </a:extLst>
          </p:cNvPr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B8862166-5A25-48B9-B13A-4DDC028664C8}"/>
              </a:ext>
            </a:extLst>
          </p:cNvPr>
          <p:cNvSpPr txBox="1"/>
          <p:nvPr/>
        </p:nvSpPr>
        <p:spPr>
          <a:xfrm>
            <a:off x="4038600" y="236701"/>
            <a:ext cx="10680971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Admin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44588-0531-4FD5-88CC-74BAB265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1" y="1666714"/>
            <a:ext cx="8628749" cy="4057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650BF-B02E-4C0B-9A7C-D1B91820D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650383"/>
            <a:ext cx="8933549" cy="4057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FADED-CF81-4ED6-8BE9-C2DB4167D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22" y="5918475"/>
            <a:ext cx="8628749" cy="3844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06547-6B27-4741-9244-994D6EA2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902146"/>
            <a:ext cx="8911778" cy="38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EA0804-491B-49F1-9537-210827C970E6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CD98B7E2-D9DA-4333-BDCF-C31E6AC664CC}"/>
              </a:ext>
            </a:extLst>
          </p:cNvPr>
          <p:cNvSpPr txBox="1"/>
          <p:nvPr/>
        </p:nvSpPr>
        <p:spPr>
          <a:xfrm>
            <a:off x="2228878" y="3470890"/>
            <a:ext cx="5508976" cy="4046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Ajit</a:t>
            </a: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Beniwal</a:t>
            </a:r>
            <a:b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Anubhav Bhattacharjee</a:t>
            </a:r>
            <a:b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n-US" sz="36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Katikireddy</a:t>
            </a: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 Shalini</a:t>
            </a:r>
          </a:p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Naveen Vijayakumar</a:t>
            </a:r>
            <a:b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Valluri Venkatram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1ADAADC5-E2C0-4C74-AF13-D5976E3A7E18}"/>
              </a:ext>
            </a:extLst>
          </p:cNvPr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346B2FD5-216F-4091-99FA-5A61D2A48526}"/>
              </a:ext>
            </a:extLst>
          </p:cNvPr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D4D79E34-AD09-4940-8B24-917AEE9F1199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3623A2-325B-4515-ABFA-5BFEC2688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446186"/>
            <a:ext cx="7871174" cy="467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C06A9445-9B82-439F-AE7A-033C96233ECE}"/>
              </a:ext>
            </a:extLst>
          </p:cNvPr>
          <p:cNvSpPr txBox="1"/>
          <p:nvPr/>
        </p:nvSpPr>
        <p:spPr>
          <a:xfrm>
            <a:off x="2764280" y="2258023"/>
            <a:ext cx="4297409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4916A7C-70F5-49F7-B5EE-92DC615F28AE}"/>
              </a:ext>
            </a:extLst>
          </p:cNvPr>
          <p:cNvSpPr txBox="1"/>
          <p:nvPr/>
        </p:nvSpPr>
        <p:spPr>
          <a:xfrm>
            <a:off x="10180842" y="7543426"/>
            <a:ext cx="6453332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B100E8"/>
                </a:solidFill>
                <a:latin typeface="Book Antiqua" panose="02040602050305030304" pitchFamily="18" charset="0"/>
              </a:rPr>
              <a:t>Under Guidance Of</a:t>
            </a:r>
            <a:br>
              <a:rPr lang="en-US" sz="4000" b="1" dirty="0">
                <a:solidFill>
                  <a:srgbClr val="B100E8"/>
                </a:solidFill>
                <a:latin typeface="Book Antiqua" panose="02040602050305030304" pitchFamily="18" charset="0"/>
              </a:rPr>
            </a:br>
            <a:r>
              <a:rPr lang="en-US" sz="4000" b="1">
                <a:solidFill>
                  <a:srgbClr val="B100E8"/>
                </a:solidFill>
                <a:latin typeface="Book Antiqua" panose="02040602050305030304" pitchFamily="18" charset="0"/>
              </a:rPr>
              <a:t>Mentor Pavithra </a:t>
            </a:r>
            <a:r>
              <a:rPr lang="en-US" sz="4000" b="1" dirty="0">
                <a:solidFill>
                  <a:srgbClr val="B100E8"/>
                </a:solidFill>
                <a:latin typeface="Book Antiqua" panose="02040602050305030304" pitchFamily="18" charset="0"/>
              </a:rPr>
              <a:t>Kannan</a:t>
            </a:r>
          </a:p>
        </p:txBody>
      </p:sp>
    </p:spTree>
    <p:extLst>
      <p:ext uri="{BB962C8B-B14F-4D97-AF65-F5344CB8AC3E}">
        <p14:creationId xmlns:p14="http://schemas.microsoft.com/office/powerpoint/2010/main" val="77766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6F2321-1305-4BF6-B44D-737552425ECC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446958-C157-4028-99C5-9C109872D7D6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C167333A-D8F1-4453-B6AA-76950C0B8996}"/>
              </a:ext>
            </a:extLst>
          </p:cNvPr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299B874-A759-407B-88AB-83FEF79F58AF}"/>
              </a:ext>
            </a:extLst>
          </p:cNvPr>
          <p:cNvSpPr txBox="1"/>
          <p:nvPr/>
        </p:nvSpPr>
        <p:spPr>
          <a:xfrm>
            <a:off x="2644513" y="995319"/>
            <a:ext cx="12611439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AI Assist – Predict the Health charges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56E2166-4BF2-4D13-AFD6-EE508EFA9C8C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B5D84AE-B589-4204-93A3-97385FFF1037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8CD67B-0B6A-43E5-8C7B-CBE80DB8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" y="3346100"/>
            <a:ext cx="8917576" cy="4253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EF09C-94FF-4787-B08E-D0C96ACA6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010" y="3346100"/>
            <a:ext cx="8773213" cy="42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2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6135" y="0"/>
            <a:ext cx="2491771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39309" y="1380925"/>
            <a:ext cx="5339762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 dirty="0">
                <a:solidFill>
                  <a:srgbClr val="048AFF"/>
                </a:solidFill>
                <a:latin typeface="Now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95194" y="3010876"/>
            <a:ext cx="11902442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This insurance management application offers a user friendly, secure platform that simplifies insurance processes.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With key features like user authentication, appointment scheduling, and plan management, it enhances both customer experience and operational efficiency.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 The admin dashboard allows for streamlined oversight, ensuring easy management of agents, schedules, and plan information.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 Overall, this project effectively meets essential needs, improving service efficiency and customer satisfaction.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6956" y="2465104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53921" y="2935747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66956" y="4787474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56951" y="5240368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66956" y="7107004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981044" y="745798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6135" y="0"/>
            <a:ext cx="2491771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86277" y="4625166"/>
            <a:ext cx="5339762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 dirty="0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6956" y="2465104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53921" y="2935747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66956" y="4787474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56951" y="5240368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66956" y="7107004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981044" y="745798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1D82385E-E5A4-4A83-BA72-5445535CDFCC}"/>
              </a:ext>
            </a:extLst>
          </p:cNvPr>
          <p:cNvSpPr/>
          <p:nvPr/>
        </p:nvSpPr>
        <p:spPr>
          <a:xfrm>
            <a:off x="6697211" y="4625166"/>
            <a:ext cx="1173233" cy="1164700"/>
          </a:xfrm>
          <a:custGeom>
            <a:avLst/>
            <a:gdLst/>
            <a:ahLst/>
            <a:cxnLst/>
            <a:rect l="l" t="t" r="r" b="b"/>
            <a:pathLst>
              <a:path w="1173233" h="1164700">
                <a:moveTo>
                  <a:pt x="0" y="0"/>
                </a:moveTo>
                <a:lnTo>
                  <a:pt x="1173233" y="0"/>
                </a:lnTo>
                <a:lnTo>
                  <a:pt x="1173233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71740" y="1648649"/>
            <a:ext cx="5587615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54481" y="3384119"/>
            <a:ext cx="4862331" cy="4374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Introduction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Project Overview</a:t>
            </a:r>
          </a:p>
          <a:p>
            <a:pPr marL="1052984" lvl="2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Key Features</a:t>
            </a:r>
          </a:p>
          <a:p>
            <a:pPr marL="1052984" lvl="2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Tech Stack</a:t>
            </a:r>
          </a:p>
          <a:p>
            <a:pPr marL="1052984" lvl="2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Milestones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Database Schema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Front End Pages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86101" y="1814080"/>
            <a:ext cx="4830711" cy="77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 dirty="0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6131664" y="2754670"/>
            <a:ext cx="5116003" cy="41454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7684" y="1002247"/>
            <a:ext cx="6028896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8556" y="2306004"/>
            <a:ext cx="10394406" cy="6728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6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6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This project is a user-friendly web application designed to streamline insurance management, allowing customers to schedule appointments with agents, access insurance plan information, and manage appointments easily.</a:t>
            </a:r>
            <a:endParaRPr lang="en-US" sz="2600" dirty="0">
              <a:solidFill>
                <a:schemeClr val="bg1"/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6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 Functionalities</a:t>
            </a:r>
            <a:r>
              <a:rPr lang="en-US" sz="26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Key features include user authentication, agent availability management, plan information management, an appointment scheduling interface and an admin dashboard for efficient system oversight.</a:t>
            </a:r>
            <a:endParaRPr lang="en-US" sz="2600" dirty="0">
              <a:solidFill>
                <a:schemeClr val="bg1"/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6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6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This project aims to enhance efficiency and customer satisfaction by offering a seamless, accessible platform for managing insurance-related needs.</a:t>
            </a:r>
            <a:endParaRPr lang="en-US" sz="2600" dirty="0">
              <a:solidFill>
                <a:schemeClr val="bg1"/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676400" y="8801100"/>
            <a:ext cx="3542961" cy="3352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C90-F5DB-4A4C-8AD5-DFE4BD37C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r="14639"/>
          <a:stretch/>
        </p:blipFill>
        <p:spPr>
          <a:xfrm>
            <a:off x="11303841" y="3199901"/>
            <a:ext cx="6542680" cy="4124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4504"/>
            <a:ext cx="1841186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483960" y="2475434"/>
            <a:ext cx="8628456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1"/>
              </a:lnSpc>
              <a:spcBef>
                <a:spcPct val="0"/>
              </a:spcBef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KEY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-2899717" y="7552285"/>
            <a:ext cx="5799434" cy="5460421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483960" y="3848100"/>
            <a:ext cx="14554200" cy="444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Authentication: Secure access for customers, agents, and administrators.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Insurance Plan Management: Easy comparison and selection of insurance plans.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Appointment Scheduling and Agent Selection: Simple tools to manage appointments</a:t>
            </a:r>
          </a:p>
          <a:p>
            <a:pPr lvl="1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and connect with agents.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AI-Powered Health Cost Prediction: Predict potential health charges based on user</a:t>
            </a:r>
          </a:p>
          <a:p>
            <a:pPr lvl="1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health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Administrative Tools: Centralized dashboard for managing platform operations.</a:t>
            </a:r>
          </a:p>
        </p:txBody>
      </p:sp>
      <p:sp>
        <p:nvSpPr>
          <p:cNvPr id="31" name="Freeform 31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4E6B3D8-EB98-4F9A-A52A-7BFEAD7C3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5" y="328723"/>
            <a:ext cx="6143625" cy="368617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30D1C992-9480-4D40-949F-015B6030D9ED}"/>
              </a:ext>
            </a:extLst>
          </p:cNvPr>
          <p:cNvSpPr txBox="1"/>
          <p:nvPr/>
        </p:nvSpPr>
        <p:spPr>
          <a:xfrm>
            <a:off x="2483960" y="1209741"/>
            <a:ext cx="8628456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75149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6217993" y="1531262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034A0838-F474-40B2-983F-574F1CF19DE6}"/>
              </a:ext>
            </a:extLst>
          </p:cNvPr>
          <p:cNvSpPr txBox="1"/>
          <p:nvPr/>
        </p:nvSpPr>
        <p:spPr>
          <a:xfrm>
            <a:off x="4271973" y="1229293"/>
            <a:ext cx="4970667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TECH STACK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C0C42DE-619B-4DFC-9B36-655D7FB81D88}"/>
              </a:ext>
            </a:extLst>
          </p:cNvPr>
          <p:cNvSpPr txBox="1"/>
          <p:nvPr/>
        </p:nvSpPr>
        <p:spPr>
          <a:xfrm>
            <a:off x="4239316" y="3540234"/>
            <a:ext cx="1272062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FRONT END: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JSP, CSS, JavaScript.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BACKEND: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JDBC, Servlets, Python.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SERVER:    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Apache Tomcat.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DATABASE :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MySQL.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MACHINE LEARNING MODEL:  </a:t>
            </a: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Random Forest Regressor.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			 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7FF799C-FD2A-40B0-98E7-E15F68CD45A2}"/>
              </a:ext>
            </a:extLst>
          </p:cNvPr>
          <p:cNvSpPr/>
          <p:nvPr/>
        </p:nvSpPr>
        <p:spPr>
          <a:xfrm>
            <a:off x="2936569" y="1099508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4CE45-2668-442C-AF46-7958CDAE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00" y="1291650"/>
            <a:ext cx="1089939" cy="200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1E59BC-D95A-492E-94B2-D5BB1E9D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 bwMode="auto">
          <a:xfrm>
            <a:off x="14975898" y="2946249"/>
            <a:ext cx="2005816" cy="9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E522A94-2280-4B02-83D3-6E542AB1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886" y="5125712"/>
            <a:ext cx="2376488" cy="15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21C3772-C902-4F90-A766-EE54EBAD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245" y="7002774"/>
            <a:ext cx="2166937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1A5C3A-72DD-49F5-A78A-1ADBE8B4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767" y="4423842"/>
            <a:ext cx="1607972" cy="16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BF04412-A177-464B-9E89-6465DC91F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58" y="7988794"/>
            <a:ext cx="1806502" cy="18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C82541F-77CD-4837-865F-9CF3BB9C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315" y="7849105"/>
            <a:ext cx="2641087" cy="18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B4980A6-4339-4144-B07B-4C212E3BD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426" y="8065640"/>
            <a:ext cx="1464170" cy="16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7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1771" y="-40152"/>
            <a:ext cx="18389326" cy="1032311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776" y="2137883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3392094" y="3195956"/>
            <a:ext cx="11051596" cy="55032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517927" y="2137883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92879" y="2140712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67831" y="2226484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894612" y="2421545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904151" y="2487399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99322" y="2537666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50937" y="2619396"/>
            <a:ext cx="1109639" cy="1018850"/>
          </a:xfrm>
          <a:custGeom>
            <a:avLst/>
            <a:gdLst/>
            <a:ahLst/>
            <a:cxnLst/>
            <a:rect l="l" t="t" r="r" b="b"/>
            <a:pathLst>
              <a:path w="1109639" h="1018850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35352" y="799675"/>
            <a:ext cx="8617293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dirty="0">
                <a:solidFill>
                  <a:srgbClr val="048AFF"/>
                </a:solidFill>
                <a:latin typeface="Now Bold"/>
              </a:rPr>
              <a:t>MILESTONES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945" y="5141047"/>
            <a:ext cx="3692352" cy="3251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user authentication and registration, and initiated the implementation of agent availability management.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82015" y="4404135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76925" y="4334786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34917" y="433151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92909" y="4331187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6739F967-7F7A-40BC-B4E0-28F1CFE3E6A0}"/>
              </a:ext>
            </a:extLst>
          </p:cNvPr>
          <p:cNvSpPr txBox="1"/>
          <p:nvPr/>
        </p:nvSpPr>
        <p:spPr>
          <a:xfrm>
            <a:off x="4515006" y="5071808"/>
            <a:ext cx="3818180" cy="4359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agent availability management, fully developed the appointment scheduling interface, and started its backend integration along with other customer features.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F66D1DFA-0F81-4FA7-B838-79945BB23EF1}"/>
              </a:ext>
            </a:extLst>
          </p:cNvPr>
          <p:cNvSpPr txBox="1"/>
          <p:nvPr/>
        </p:nvSpPr>
        <p:spPr>
          <a:xfrm>
            <a:off x="13432898" y="5141885"/>
            <a:ext cx="3646120" cy="3251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agent features and began working on the admin end, with the admin dashboard and AI-powered health cost prediction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F1CA46E0-5BD8-4018-B60F-0DC698F41A4A}"/>
              </a:ext>
            </a:extLst>
          </p:cNvPr>
          <p:cNvSpPr txBox="1"/>
          <p:nvPr/>
        </p:nvSpPr>
        <p:spPr>
          <a:xfrm>
            <a:off x="8973952" y="5124841"/>
            <a:ext cx="3818180" cy="3251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appointment management on the user end, integrated with the backend, and started implementing agent features.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2B0C26-34ED-4CD2-AD99-CDDDA5333E03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5D1ACA-6D56-4DAA-AC3D-DEE1A2FF0E12}"/>
              </a:ext>
            </a:extLst>
          </p:cNvPr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1B0A347-5899-4CD7-BB35-80B9E092AD35}"/>
              </a:ext>
            </a:extLst>
          </p:cNvPr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475F278A-636F-476A-883A-784EAF1F1FC7}"/>
              </a:ext>
            </a:extLst>
          </p:cNvPr>
          <p:cNvSpPr txBox="1"/>
          <p:nvPr/>
        </p:nvSpPr>
        <p:spPr>
          <a:xfrm>
            <a:off x="4038600" y="205214"/>
            <a:ext cx="10680971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Database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BEDFA-13C8-4760-A4BE-FC474B332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9178"/>
            <a:ext cx="16992600" cy="83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1154" y="305525"/>
            <a:ext cx="7874966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Landing Page</a:t>
            </a:r>
          </a:p>
        </p:txBody>
      </p:sp>
      <p:sp>
        <p:nvSpPr>
          <p:cNvPr id="31" name="Freeform 31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0" name="Freeform 4">
            <a:extLst>
              <a:ext uri="{FF2B5EF4-FFF2-40B4-BE49-F238E27FC236}">
                <a16:creationId xmlns:a16="http://schemas.microsoft.com/office/drawing/2014/main" id="{276396B1-C945-47BE-AE3A-3661D377F123}"/>
              </a:ext>
            </a:extLst>
          </p:cNvPr>
          <p:cNvSpPr/>
          <p:nvPr/>
        </p:nvSpPr>
        <p:spPr>
          <a:xfrm>
            <a:off x="-9510865" y="8906473"/>
            <a:ext cx="13258800" cy="1299929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32">
            <a:extLst>
              <a:ext uri="{FF2B5EF4-FFF2-40B4-BE49-F238E27FC236}">
                <a16:creationId xmlns:a16="http://schemas.microsoft.com/office/drawing/2014/main" id="{9F54806D-02ED-487C-8393-6E4CC4B6C387}"/>
              </a:ext>
            </a:extLst>
          </p:cNvPr>
          <p:cNvSpPr/>
          <p:nvPr/>
        </p:nvSpPr>
        <p:spPr>
          <a:xfrm>
            <a:off x="16596473" y="8669521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149C-FBD6-4B7C-9C12-830C76691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641" y="1647020"/>
            <a:ext cx="6076763" cy="369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47CA1-E9B9-4024-B7D8-C6883BE73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85" b="3616"/>
          <a:stretch/>
        </p:blipFill>
        <p:spPr>
          <a:xfrm>
            <a:off x="1937377" y="5706565"/>
            <a:ext cx="5468113" cy="4405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FFD03-A2A2-47E8-A940-8890CCB4B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374" y="1676231"/>
            <a:ext cx="8238241" cy="369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A56355-D005-4EE0-8165-0447B7BB4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402" y="5663987"/>
            <a:ext cx="9857887" cy="44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638</TotalTime>
  <Words>480</Words>
  <Application>Microsoft Office PowerPoint</Application>
  <PresentationFormat>Custom</PresentationFormat>
  <Paragraphs>72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DM Sans Italics</vt:lpstr>
      <vt:lpstr>Arial</vt:lpstr>
      <vt:lpstr>Book Antiqua</vt:lpstr>
      <vt:lpstr>Now Bold</vt:lpstr>
      <vt:lpstr>Wingdings</vt:lpstr>
      <vt:lpstr>Calibri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Valluri Venkatram</dc:creator>
  <cp:lastModifiedBy>Venkatram VALLURI</cp:lastModifiedBy>
  <cp:revision>78</cp:revision>
  <dcterms:created xsi:type="dcterms:W3CDTF">2006-08-16T00:00:00Z</dcterms:created>
  <dcterms:modified xsi:type="dcterms:W3CDTF">2024-12-09T14:59:23Z</dcterms:modified>
  <dc:identifier>DAFwA4ydNVI</dc:identifier>
</cp:coreProperties>
</file>